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59" r:id="rId4"/>
    <p:sldId id="261" r:id="rId5"/>
    <p:sldId id="266" r:id="rId6"/>
    <p:sldId id="267" r:id="rId7"/>
    <p:sldId id="263" r:id="rId8"/>
    <p:sldId id="275" r:id="rId9"/>
    <p:sldId id="278" r:id="rId10"/>
    <p:sldId id="264" r:id="rId11"/>
    <p:sldId id="277" r:id="rId12"/>
    <p:sldId id="268" r:id="rId13"/>
    <p:sldId id="273" r:id="rId14"/>
    <p:sldId id="274" r:id="rId15"/>
    <p:sldId id="262" r:id="rId16"/>
    <p:sldId id="269" r:id="rId17"/>
    <p:sldId id="27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8E450A-ACCE-4ABD-8782-67E6B3AA1849}">
          <p14:sldIdLst>
            <p14:sldId id="257"/>
            <p14:sldId id="260"/>
            <p14:sldId id="259"/>
            <p14:sldId id="261"/>
            <p14:sldId id="266"/>
            <p14:sldId id="267"/>
            <p14:sldId id="263"/>
            <p14:sldId id="275"/>
            <p14:sldId id="278"/>
            <p14:sldId id="264"/>
            <p14:sldId id="277"/>
            <p14:sldId id="268"/>
            <p14:sldId id="273"/>
            <p14:sldId id="274"/>
            <p14:sldId id="262"/>
            <p14:sldId id="269"/>
            <p14:sldId id="270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CCF"/>
    <a:srgbClr val="2B3D51"/>
    <a:srgbClr val="6284A7"/>
    <a:srgbClr val="3D343D"/>
    <a:srgbClr val="FFFFFF"/>
    <a:srgbClr val="436281"/>
    <a:srgbClr val="258433"/>
    <a:srgbClr val="29A066"/>
    <a:srgbClr val="546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22" autoAdjust="0"/>
  </p:normalViewPr>
  <p:slideViewPr>
    <p:cSldViewPr>
      <p:cViewPr>
        <p:scale>
          <a:sx n="86" d="100"/>
          <a:sy n="86" d="100"/>
        </p:scale>
        <p:origin x="-70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51E3-1AF8-4B8C-A8A7-DF774F5B7FC7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A6E1-1EE0-4053-B968-429E993A6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7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A6E1-1EE0-4053-B968-429E993A65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3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725159-DF9F-4BE7-BB00-C10C68F7DD04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</a:t>
            </a:r>
            <a:r>
              <a:rPr lang="en-US" dirty="0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Strötz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3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</a:t>
            </a:r>
            <a:r>
              <a:rPr lang="en-US" dirty="0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Strötz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3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2CF1FC-864D-498B-A539-928670598E5B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</a:t>
            </a:r>
            <a:r>
              <a:rPr lang="en-US" dirty="0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Strötz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476999" y="6096000"/>
            <a:ext cx="2684417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3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9700" y="2819400"/>
            <a:ext cx="632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COST MODEL</a:t>
            </a:r>
            <a:endParaRPr lang="en-US" sz="6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1700" y="19050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Forestry Scenario Planner</a:t>
            </a:r>
            <a:endParaRPr lang="en-US" sz="2000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7C7B2E-C77C-439F-BEFB-EA5B3B9D25D7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Hauling Model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www.timbersure.net/images/sub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r="6979"/>
          <a:stretch/>
        </p:blipFill>
        <p:spPr bwMode="auto">
          <a:xfrm>
            <a:off x="301752" y="457200"/>
            <a:ext cx="1992749" cy="122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1371600"/>
            <a:ext cx="5638800" cy="54864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816352"/>
            <a:ext cx="72771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Microsoft Excel 201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4CC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9" y="1671689"/>
            <a:ext cx="1384011" cy="54735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C4CC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0" y="1529307"/>
            <a:ext cx="869780" cy="9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Hauling Model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www.timbersure.net/images/sub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r="6979"/>
          <a:stretch/>
        </p:blipFill>
        <p:spPr bwMode="auto">
          <a:xfrm>
            <a:off x="301752" y="457200"/>
            <a:ext cx="1992749" cy="122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1371600"/>
            <a:ext cx="5638800" cy="54864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http://www.timbersure.net/images/subhead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4273" r="11029" b="5754"/>
          <a:stretch/>
        </p:blipFill>
        <p:spPr bwMode="auto">
          <a:xfrm>
            <a:off x="4724400" y="2395470"/>
            <a:ext cx="3581400" cy="2305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2492276"/>
            <a:ext cx="4190999" cy="2308324"/>
            <a:chOff x="152400" y="2147282"/>
            <a:chExt cx="4190999" cy="2308324"/>
          </a:xfrm>
        </p:grpSpPr>
        <p:sp>
          <p:nvSpPr>
            <p:cNvPr id="16" name="Rectangle 15"/>
            <p:cNvSpPr/>
            <p:nvPr/>
          </p:nvSpPr>
          <p:spPr>
            <a:xfrm>
              <a:off x="152400" y="2147282"/>
              <a:ext cx="419099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de-DE" sz="32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    Ownership Cost </a:t>
              </a:r>
            </a:p>
            <a:p>
              <a:pPr algn="just"/>
              <a:r>
                <a:rPr lang="de-DE" sz="32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+          Labor Cost </a:t>
              </a:r>
            </a:p>
            <a:p>
              <a:pPr algn="just"/>
              <a:r>
                <a:rPr lang="de-DE" sz="32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+   Operating Cost</a:t>
              </a:r>
              <a:endParaRPr lang="de-DE" sz="32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de-DE" sz="32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sz="3200" dirty="0" err="1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Haul</a:t>
              </a:r>
              <a:r>
                <a:rPr lang="de-DE" sz="32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 Cost </a:t>
              </a:r>
              <a:r>
                <a:rPr lang="de-DE" sz="2400" dirty="0" smtClean="0">
                  <a:solidFill>
                    <a:srgbClr val="C4CCCF"/>
                  </a:solidFill>
                  <a:latin typeface="Arial" pitchFamily="34" charset="0"/>
                  <a:cs typeface="Arial" pitchFamily="34" charset="0"/>
                </a:rPr>
                <a:t>$/min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28600" y="3733800"/>
              <a:ext cx="3810000" cy="0"/>
            </a:xfrm>
            <a:prstGeom prst="line">
              <a:avLst/>
            </a:prstGeom>
            <a:ln w="22225">
              <a:solidFill>
                <a:srgbClr val="C4CC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3"/>
          <p:cNvSpPr/>
          <p:nvPr/>
        </p:nvSpPr>
        <p:spPr>
          <a:xfrm>
            <a:off x="228600" y="4992469"/>
            <a:ext cx="867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Total Haul Cost = $/min x </a:t>
            </a:r>
            <a:r>
              <a:rPr lang="en-US" sz="36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otal min x trips</a:t>
            </a:r>
            <a:endParaRPr lang="en-US" sz="3600" baseline="30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6"/>
          <p:cNvCxnSpPr/>
          <p:nvPr/>
        </p:nvCxnSpPr>
        <p:spPr>
          <a:xfrm>
            <a:off x="4038600" y="5599176"/>
            <a:ext cx="1143000" cy="0"/>
          </a:xfrm>
          <a:prstGeom prst="line">
            <a:avLst/>
          </a:prstGeom>
          <a:ln w="22225">
            <a:solidFill>
              <a:srgbClr val="C4C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6"/>
          <p:cNvCxnSpPr/>
          <p:nvPr/>
        </p:nvCxnSpPr>
        <p:spPr>
          <a:xfrm>
            <a:off x="5669280" y="5596128"/>
            <a:ext cx="1691640" cy="0"/>
          </a:xfrm>
          <a:prstGeom prst="line">
            <a:avLst/>
          </a:prstGeom>
          <a:ln w="22225">
            <a:solidFill>
              <a:srgbClr val="C4C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Hauling Model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www.timbersure.net/images/sub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r="6979"/>
          <a:stretch/>
        </p:blipFill>
        <p:spPr bwMode="auto">
          <a:xfrm>
            <a:off x="301752" y="457200"/>
            <a:ext cx="1992749" cy="122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966"/>
            <a:ext cx="8421624" cy="43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1371600"/>
            <a:ext cx="5638800" cy="54864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4115" y="3581400"/>
            <a:ext cx="1371600" cy="13716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4515" y="2933700"/>
            <a:ext cx="2590800" cy="26670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7707" y="2286000"/>
            <a:ext cx="4204415" cy="38862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21624" cy="43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966"/>
            <a:ext cx="8421624" cy="43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05672" cy="43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timbersure.net/images/subhead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r="11029"/>
          <a:stretch/>
        </p:blipFill>
        <p:spPr bwMode="auto">
          <a:xfrm>
            <a:off x="5334000" y="1980000"/>
            <a:ext cx="358140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/>
          <p:cNvSpPr/>
          <p:nvPr/>
        </p:nvSpPr>
        <p:spPr>
          <a:xfrm>
            <a:off x="3810000" y="2892552"/>
            <a:ext cx="1371600" cy="1219200"/>
          </a:xfrm>
          <a:prstGeom prst="mathPlus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A76FE4-BF1B-4A01-95F4-CF2AAD6DB143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 are the Delivered Costs?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33375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8175" y="4630470"/>
            <a:ext cx="26670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Harvest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4629600"/>
            <a:ext cx="2667000" cy="5778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Trucking Costs</a:t>
            </a:r>
          </a:p>
        </p:txBody>
      </p:sp>
      <p:sp>
        <p:nvSpPr>
          <p:cNvPr id="12" name="Rectangle 3"/>
          <p:cNvSpPr/>
          <p:nvPr/>
        </p:nvSpPr>
        <p:spPr>
          <a:xfrm>
            <a:off x="5562600" y="5396400"/>
            <a:ext cx="33126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= $/min x total min x </a:t>
            </a:r>
            <a:r>
              <a:rPr lang="en-US" sz="22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rips</a:t>
            </a:r>
            <a:endParaRPr lang="en-US" sz="2200" baseline="30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876476" y="5397962"/>
            <a:ext cx="2095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= $/ft</a:t>
            </a:r>
            <a:r>
              <a:rPr lang="en-US" sz="2200" baseline="30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x total </a:t>
            </a:r>
            <a:r>
              <a:rPr lang="en-US" sz="22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n-US" sz="2200" baseline="300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200" baseline="30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A76FE4-BF1B-4A01-95F4-CF2AAD6DB143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60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 are the Delivered Costs?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4346" y="4419600"/>
            <a:ext cx="4343400" cy="923330"/>
          </a:xfrm>
          <a:prstGeom prst="rect">
            <a:avLst/>
          </a:prstGeom>
          <a:ln>
            <a:solidFill>
              <a:srgbClr val="C4CCC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Harvest System: </a:t>
            </a:r>
            <a:r>
              <a:rPr lang="en-US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GroundBasedMechWT</a:t>
            </a:r>
            <a:endParaRPr lang="en-US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Harvest Cost:		0.41 $/ft</a:t>
            </a:r>
            <a:r>
              <a:rPr lang="en-US" baseline="30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Total Harvest Cost:	192,018 $ </a:t>
            </a:r>
            <a:endParaRPr lang="en-US" b="1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46" y="4419600"/>
            <a:ext cx="4052454" cy="923330"/>
          </a:xfrm>
          <a:prstGeom prst="rect">
            <a:avLst/>
          </a:prstGeom>
          <a:ln>
            <a:solidFill>
              <a:srgbClr val="C4CCCF"/>
            </a:solidFill>
          </a:ln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 Cost:		0.60 $/min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Total Haul Cost:		21,753 $</a:t>
            </a:r>
            <a:endParaRPr lang="en-US" b="1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746" y="1651099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Slope:	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	21.75 </a:t>
            </a: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Area:	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	66.37 ac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Skid Distance: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	1000 </a:t>
            </a:r>
            <a:r>
              <a:rPr lang="en-US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ft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 </a:t>
            </a: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distance (one-way):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8.94 </a:t>
            </a: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miles</a:t>
            </a:r>
          </a:p>
          <a:p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 distance extension: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0.27 </a:t>
            </a: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miles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 time (one-way):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32.92 min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Total Volume: 		464,596 ft</a:t>
            </a:r>
            <a:r>
              <a:rPr lang="en-US" baseline="300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 trips: 		</a:t>
            </a: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547</a:t>
            </a:r>
            <a:endParaRPr lang="en-US" baseline="30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0176" y="5638800"/>
            <a:ext cx="2463047" cy="369332"/>
          </a:xfrm>
          <a:prstGeom prst="rect">
            <a:avLst/>
          </a:prstGeom>
          <a:ln>
            <a:solidFill>
              <a:srgbClr val="C4CCCF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Total Cost: 213,771 </a:t>
            </a:r>
            <a:r>
              <a:rPr lang="en-US" b="1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$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0" t="14123" r="5516" b="8088"/>
          <a:stretch/>
        </p:blipFill>
        <p:spPr bwMode="auto">
          <a:xfrm>
            <a:off x="4876800" y="1984315"/>
            <a:ext cx="3586214" cy="213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34345" y="1584335"/>
            <a:ext cx="473825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Chip </a:t>
            </a:r>
            <a:r>
              <a:rPr lang="en-US" b="1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Trees</a:t>
            </a: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Removals:	-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Volume:		-</a:t>
            </a:r>
            <a:endParaRPr lang="en-US" baseline="30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b="1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Log Trees</a:t>
            </a: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Removals:	100 T/ac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Volume:		70 ft</a:t>
            </a:r>
            <a:r>
              <a:rPr lang="en-US" baseline="30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b="1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Log Trees</a:t>
            </a: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Removals:	-</a:t>
            </a:r>
            <a:endParaRPr lang="en-US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Volume:		-</a:t>
            </a:r>
            <a:endParaRPr lang="en-US" baseline="30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What’s behind it?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ython.6.x6.nabble.com/attachment/2148036/0/python-logo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1293"/>
            <a:ext cx="3143870" cy="10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2855888"/>
            <a:ext cx="3185487" cy="2368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GDAL/OGR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numpy</a:t>
            </a: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xlrd</a:t>
            </a:r>
            <a:endParaRPr lang="en-US" sz="25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OSRM Routing </a:t>
            </a: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API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equests and </a:t>
            </a:r>
            <a:r>
              <a:rPr lang="en-US" sz="25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json</a:t>
            </a:r>
            <a:endParaRPr lang="en-US" sz="25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What’s left?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371600"/>
            <a:ext cx="5638800" cy="54864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8634" y="2057400"/>
            <a:ext cx="5710218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Improve routing/ skidding distance</a:t>
            </a:r>
            <a:endParaRPr lang="en-US" sz="25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Create road model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Update machine costs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Testing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5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Statistical analysis of harvest model</a:t>
            </a:r>
          </a:p>
        </p:txBody>
      </p:sp>
    </p:spTree>
    <p:extLst>
      <p:ext uri="{BB962C8B-B14F-4D97-AF65-F5344CB8AC3E}">
        <p14:creationId xmlns:p14="http://schemas.microsoft.com/office/powerpoint/2010/main" val="31617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9700" y="2819400"/>
            <a:ext cx="6324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COST MODEL</a:t>
            </a:r>
            <a:endParaRPr lang="en-US" sz="6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1700" y="19050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Forestry Scenario Planner</a:t>
            </a:r>
            <a:endParaRPr lang="en-US" sz="2000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7C7B2E-C77C-439F-BEFB-EA5B3B9D25D7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851231"/>
            <a:ext cx="2523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github.com/</a:t>
            </a:r>
            <a:r>
              <a:rPr lang="en-US" sz="20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ustroetz</a:t>
            </a:r>
            <a:endParaRPr lang="en-US" sz="2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ustroetz@gmail.com</a:t>
            </a:r>
            <a:endParaRPr lang="en-US" sz="2000" dirty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303212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c</a:t>
            </a:r>
            <a:r>
              <a:rPr lang="en-US" sz="1400" dirty="0" smtClean="0">
                <a:solidFill>
                  <a:srgbClr val="C4CCCF"/>
                </a:solidFill>
              </a:rPr>
              <a:t>entroid stand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3581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s</a:t>
            </a:r>
            <a:r>
              <a:rPr lang="en-US" sz="1400" dirty="0" smtClean="0">
                <a:solidFill>
                  <a:srgbClr val="C4CCCF"/>
                </a:solidFill>
              </a:rPr>
              <a:t>tand landing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078" y="4267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4CCCF"/>
                </a:solidFill>
              </a:rPr>
              <a:t>road landing</a:t>
            </a:r>
            <a:endParaRPr lang="en-US" sz="1400" dirty="0">
              <a:solidFill>
                <a:srgbClr val="C4CCC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38800" y="3339903"/>
            <a:ext cx="381000" cy="47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00800" y="3877567"/>
            <a:ext cx="381000" cy="47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162818" y="4559102"/>
            <a:ext cx="381000" cy="470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18420000">
            <a:off x="5400735" y="4086815"/>
            <a:ext cx="300299" cy="913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8420000">
            <a:off x="6219145" y="4639133"/>
            <a:ext cx="300299" cy="10305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43400" y="472137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s</a:t>
            </a:r>
            <a:r>
              <a:rPr lang="en-US" sz="1400" dirty="0" smtClean="0">
                <a:solidFill>
                  <a:srgbClr val="C4CCCF"/>
                </a:solidFill>
              </a:rPr>
              <a:t>kidding distance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407223"/>
            <a:ext cx="198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h</a:t>
            </a:r>
            <a:r>
              <a:rPr lang="en-US" sz="1400" dirty="0" smtClean="0">
                <a:solidFill>
                  <a:srgbClr val="C4CCCF"/>
                </a:solidFill>
              </a:rPr>
              <a:t>aul distance extension</a:t>
            </a:r>
            <a:endParaRPr lang="en-US" sz="1400" dirty="0">
              <a:solidFill>
                <a:srgbClr val="C4C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47C7B2E-C77C-439F-BEFB-EA5B3B9D25D7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57200"/>
            <a:ext cx="289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How much?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4712"/>
            <a:ext cx="914400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1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Net </a:t>
            </a:r>
            <a:r>
              <a:rPr lang="de-DE" sz="3100" dirty="0" err="1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31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evenue</a:t>
            </a:r>
            <a:r>
              <a:rPr lang="de-DE" sz="31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de-DE" sz="31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Timber</a:t>
            </a:r>
            <a:r>
              <a:rPr lang="de-DE" sz="31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31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evenue</a:t>
            </a:r>
            <a:r>
              <a:rPr lang="de-DE" sz="31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− </a:t>
            </a:r>
            <a:r>
              <a:rPr lang="de-DE" sz="31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Delivered</a:t>
            </a:r>
            <a:r>
              <a:rPr lang="de-DE" sz="31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costs</a:t>
            </a:r>
            <a:endParaRPr lang="de-DE" sz="31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26480" y="2651760"/>
            <a:ext cx="2682600" cy="600"/>
          </a:xfrm>
          <a:prstGeom prst="line">
            <a:avLst/>
          </a:prstGeom>
          <a:ln w="22225">
            <a:solidFill>
              <a:srgbClr val="C4C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timbersure.net/images/subhead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r="11029"/>
          <a:stretch/>
        </p:blipFill>
        <p:spPr bwMode="auto">
          <a:xfrm>
            <a:off x="5334000" y="1980000"/>
            <a:ext cx="358140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/>
          <p:cNvSpPr/>
          <p:nvPr/>
        </p:nvSpPr>
        <p:spPr>
          <a:xfrm>
            <a:off x="3810000" y="2892552"/>
            <a:ext cx="1371600" cy="1219200"/>
          </a:xfrm>
          <a:prstGeom prst="mathPlus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A76FE4-BF1B-4A01-95F4-CF2AAD6DB143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 are the Delivered Costs?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33375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8175" y="4630470"/>
            <a:ext cx="26670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Harvest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4629600"/>
            <a:ext cx="2667000" cy="5778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Hauling Costs</a:t>
            </a:r>
          </a:p>
        </p:txBody>
      </p:sp>
    </p:spTree>
    <p:extLst>
      <p:ext uri="{BB962C8B-B14F-4D97-AF65-F5344CB8AC3E}">
        <p14:creationId xmlns:p14="http://schemas.microsoft.com/office/powerpoint/2010/main" val="35140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6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1597025" cy="1227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Harvest Model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icrosoft Excel 201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4CC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9" y="1671689"/>
            <a:ext cx="1384011" cy="54735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4CCC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0" y="1529307"/>
            <a:ext cx="869780" cy="96672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4" y="2819400"/>
            <a:ext cx="7688930" cy="323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1597025" cy="1227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Harvest Model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forestasyst.org/BMG_Pictures/1403065-SMPT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 b="6438"/>
          <a:stretch/>
        </p:blipFill>
        <p:spPr bwMode="auto">
          <a:xfrm>
            <a:off x="152400" y="2316480"/>
            <a:ext cx="2377440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arm4.static.flickr.com/3255/2686751742_2759b4c7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3"/>
          <a:stretch/>
        </p:blipFill>
        <p:spPr bwMode="auto">
          <a:xfrm>
            <a:off x="6461760" y="2337054"/>
            <a:ext cx="2377440" cy="16047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rosha.org/images/photos/osuforest/yardingwsteelr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18" y="2322965"/>
            <a:ext cx="2377440" cy="1632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04800" y="1794225"/>
            <a:ext cx="2027285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Ground-Based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1002" y="1803884"/>
            <a:ext cx="1947672" cy="496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Cable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62928" y="1792224"/>
            <a:ext cx="1947672" cy="496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Helicopter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2400" y="3998804"/>
            <a:ext cx="3398886" cy="9900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Slope &lt; 40 %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Manual/ Mechanized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66118" y="3998804"/>
            <a:ext cx="2729882" cy="9900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Skid </a:t>
            </a:r>
            <a:r>
              <a:rPr lang="en-US" sz="20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Dist</a:t>
            </a: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&lt; 1300 </a:t>
            </a:r>
            <a:r>
              <a:rPr lang="en-US" sz="20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ft</a:t>
            </a:r>
            <a:endParaRPr lang="en-US" sz="2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Manual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77000" y="3938743"/>
            <a:ext cx="2362200" cy="9900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No limitation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Manual</a:t>
            </a:r>
          </a:p>
        </p:txBody>
      </p:sp>
    </p:spTree>
    <p:extLst>
      <p:ext uri="{BB962C8B-B14F-4D97-AF65-F5344CB8AC3E}">
        <p14:creationId xmlns:p14="http://schemas.microsoft.com/office/powerpoint/2010/main" val="2440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1597025" cy="1227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   How does it work?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forestasyst.org/BMG_Pictures/1403065-SMPT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 b="6438"/>
          <a:stretch/>
        </p:blipFill>
        <p:spPr bwMode="auto">
          <a:xfrm>
            <a:off x="3429000" y="2435072"/>
            <a:ext cx="2221992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9" y="2435072"/>
            <a:ext cx="2141531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uusoo.s3.amazonaws.com/documents/19259/824ae/def63/5d396/cd392/56b2e/9b713/aa901/thumb640x360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/>
          <a:stretch/>
        </p:blipFill>
        <p:spPr bwMode="auto">
          <a:xfrm>
            <a:off x="6769608" y="2435072"/>
            <a:ext cx="2221992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4800" y="1852145"/>
            <a:ext cx="2027285" cy="496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Felling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8357" y="1857331"/>
            <a:ext cx="2027285" cy="496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Skidding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11915" y="1852145"/>
            <a:ext cx="2027285" cy="49699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Loading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14600" y="2971800"/>
            <a:ext cx="837481" cy="609600"/>
          </a:xfrm>
          <a:prstGeom prst="rightArrow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91200" y="2953232"/>
            <a:ext cx="837481" cy="609600"/>
          </a:xfrm>
          <a:prstGeom prst="rightArrow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14400" y="4503668"/>
            <a:ext cx="57138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How long does it take?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How much does it cost per hour?</a:t>
            </a:r>
          </a:p>
        </p:txBody>
      </p:sp>
      <p:sp>
        <p:nvSpPr>
          <p:cNvPr id="16" name="Rectangle 3"/>
          <p:cNvSpPr/>
          <p:nvPr/>
        </p:nvSpPr>
        <p:spPr>
          <a:xfrm>
            <a:off x="7052857" y="4876800"/>
            <a:ext cx="97481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$/ft</a:t>
            </a:r>
            <a:r>
              <a:rPr lang="en-US" sz="3500" baseline="30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Right Arrow 21"/>
          <p:cNvSpPr/>
          <p:nvPr/>
        </p:nvSpPr>
        <p:spPr>
          <a:xfrm>
            <a:off x="6324600" y="5029200"/>
            <a:ext cx="533400" cy="381000"/>
          </a:xfrm>
          <a:prstGeom prst="rightArrow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6" grpId="0" animBg="1"/>
      <p:bldP spid="22" grpId="0" animBg="1"/>
      <p:bldP spid="24" grpId="0"/>
      <p:bldP spid="16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"/>
            <a:ext cx="1597025" cy="1227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Input Data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" y="1984248"/>
            <a:ext cx="8458200" cy="42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8328" y="2214713"/>
            <a:ext cx="1603452" cy="553998"/>
          </a:xfrm>
          <a:prstGeom prst="rect">
            <a:avLst/>
          </a:prstGeom>
          <a:solidFill>
            <a:srgbClr val="2B3D51"/>
          </a:solidFill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Slope     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8328" y="2667000"/>
            <a:ext cx="1603452" cy="553998"/>
          </a:xfrm>
          <a:prstGeom prst="rect">
            <a:avLst/>
          </a:prstGeom>
          <a:solidFill>
            <a:srgbClr val="2B3D51"/>
          </a:solidFill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Skid </a:t>
            </a:r>
            <a:r>
              <a:rPr lang="en-US" sz="2000" dirty="0" err="1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Dist</a:t>
            </a:r>
            <a:endParaRPr lang="en-US" sz="2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8328" y="3160604"/>
            <a:ext cx="1603452" cy="496996"/>
          </a:xfrm>
          <a:prstGeom prst="rect">
            <a:avLst/>
          </a:prstGeom>
          <a:solidFill>
            <a:srgbClr val="2B3D51"/>
          </a:solidFill>
          <a:effectLst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Tree Data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984248"/>
            <a:ext cx="84582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7111" y="318601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c</a:t>
            </a:r>
            <a:r>
              <a:rPr lang="en-US" sz="1400" dirty="0" smtClean="0">
                <a:solidFill>
                  <a:srgbClr val="C4CCCF"/>
                </a:solidFill>
              </a:rPr>
              <a:t>entroid stand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58" y="4267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CCCF"/>
                </a:solidFill>
              </a:rPr>
              <a:t>s</a:t>
            </a:r>
            <a:r>
              <a:rPr lang="en-US" sz="1400" dirty="0" smtClean="0">
                <a:solidFill>
                  <a:srgbClr val="C4CCCF"/>
                </a:solidFill>
              </a:rPr>
              <a:t>tand landing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3318" y="487531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4CCCF"/>
                </a:solidFill>
              </a:rPr>
              <a:t>road landing</a:t>
            </a:r>
            <a:endParaRPr lang="en-US" sz="1400" dirty="0">
              <a:solidFill>
                <a:srgbClr val="C4CCCF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6204166">
            <a:off x="5457270" y="3652043"/>
            <a:ext cx="271843" cy="126638"/>
          </a:xfrm>
          <a:prstGeom prst="rightArrow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animBg="1"/>
      <p:bldP spid="4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A76FE4-BF1B-4A01-95F4-CF2AAD6DB143}" type="datetime1">
              <a:rPr lang="en-US" smtClean="0"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What are the Delivered Costs?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http://www.timbersure.net/images/subhead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r="11029"/>
          <a:stretch/>
        </p:blipFill>
        <p:spPr bwMode="auto">
          <a:xfrm>
            <a:off x="5334000" y="1980000"/>
            <a:ext cx="358140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/>
          <p:cNvSpPr/>
          <p:nvPr/>
        </p:nvSpPr>
        <p:spPr>
          <a:xfrm>
            <a:off x="3810000" y="2892552"/>
            <a:ext cx="1371600" cy="1219200"/>
          </a:xfrm>
          <a:prstGeom prst="mathPlus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http://www.swifttreecare.com/wp-content/uploads/2013/02/tree-felling-in-marin-coun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333750" cy="2562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/>
          <p:nvPr/>
        </p:nvSpPr>
        <p:spPr>
          <a:xfrm>
            <a:off x="638175" y="4630470"/>
            <a:ext cx="26670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Harvest Costs</a:t>
            </a:r>
          </a:p>
        </p:txBody>
      </p:sp>
      <p:sp>
        <p:nvSpPr>
          <p:cNvPr id="18" name="Rectangle 16"/>
          <p:cNvSpPr/>
          <p:nvPr/>
        </p:nvSpPr>
        <p:spPr>
          <a:xfrm>
            <a:off x="5791200" y="4629600"/>
            <a:ext cx="2667000" cy="5778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Hauling Costs</a:t>
            </a:r>
          </a:p>
        </p:txBody>
      </p:sp>
      <p:sp>
        <p:nvSpPr>
          <p:cNvPr id="11" name="Rectangle 3"/>
          <p:cNvSpPr/>
          <p:nvPr/>
        </p:nvSpPr>
        <p:spPr>
          <a:xfrm>
            <a:off x="876476" y="5397962"/>
            <a:ext cx="2095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= $/ft</a:t>
            </a:r>
            <a:r>
              <a:rPr lang="en-US" sz="2200" baseline="300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2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x total </a:t>
            </a:r>
            <a:r>
              <a:rPr lang="en-US" sz="22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n-US" sz="2200" baseline="300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200" baseline="30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D030AA-C92C-4DAC-BE34-CDEF696A407D}" type="datetime1">
              <a:rPr lang="en-US" smtClean="0"/>
              <a:pPr/>
              <a:t>7/18/2013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46368"/>
                </a:solidFill>
                <a:latin typeface="Arial" pitchFamily="34" charset="0"/>
                <a:cs typeface="Arial" pitchFamily="34" charset="0"/>
              </a:rPr>
              <a:t>Uli Strötz – GIS Intern</a:t>
            </a:r>
            <a:endParaRPr lang="en-US" dirty="0">
              <a:solidFill>
                <a:srgbClr val="5463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www.timbersure.net/images/sub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r="6979"/>
          <a:stretch/>
        </p:blipFill>
        <p:spPr bwMode="auto">
          <a:xfrm>
            <a:off x="301752" y="457200"/>
            <a:ext cx="1992749" cy="1225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00400" y="1371600"/>
            <a:ext cx="5638800" cy="5486400"/>
          </a:xfrm>
          <a:prstGeom prst="rect">
            <a:avLst/>
          </a:prstGeom>
          <a:noFill/>
          <a:ln>
            <a:solidFill>
              <a:srgbClr val="2B3D5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cuusoo.s3.amazonaws.com/documents/19259/824ae/def63/5d396/cd392/56b2e/9b713/aa901/thumb640x360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/>
          <a:stretch/>
        </p:blipFill>
        <p:spPr bwMode="auto">
          <a:xfrm>
            <a:off x="978408" y="2133600"/>
            <a:ext cx="2221992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dnatureimages.com/images%202/040607-010.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2"/>
          <a:stretch/>
        </p:blipFill>
        <p:spPr bwMode="auto">
          <a:xfrm>
            <a:off x="5245608" y="2133600"/>
            <a:ext cx="2221992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810000" y="2651760"/>
            <a:ext cx="837481" cy="609600"/>
          </a:xfrm>
          <a:prstGeom prst="rightArrow">
            <a:avLst/>
          </a:prstGeom>
          <a:solidFill>
            <a:srgbClr val="62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A066"/>
                </a:solidFill>
                <a:latin typeface="Arial" pitchFamily="34" charset="0"/>
                <a:cs typeface="Arial" pitchFamily="34" charset="0"/>
              </a:rPr>
              <a:t>   How does it work?</a:t>
            </a:r>
            <a:endParaRPr lang="en-US" sz="4000" dirty="0">
              <a:solidFill>
                <a:srgbClr val="29A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228600" y="4230469"/>
            <a:ext cx="867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 Total Haul Cost = $/min x </a:t>
            </a:r>
            <a:r>
              <a:rPr lang="en-US" sz="3600" dirty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rgbClr val="C4CCCF"/>
                </a:solidFill>
                <a:latin typeface="Arial" pitchFamily="34" charset="0"/>
                <a:cs typeface="Arial" pitchFamily="34" charset="0"/>
              </a:rPr>
              <a:t>otal min x trips</a:t>
            </a:r>
            <a:endParaRPr lang="en-US" sz="3600" baseline="30000" dirty="0" smtClean="0">
              <a:solidFill>
                <a:srgbClr val="C4CCC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6"/>
          <p:cNvCxnSpPr/>
          <p:nvPr/>
        </p:nvCxnSpPr>
        <p:spPr>
          <a:xfrm>
            <a:off x="4038600" y="4837176"/>
            <a:ext cx="1143000" cy="0"/>
          </a:xfrm>
          <a:prstGeom prst="line">
            <a:avLst/>
          </a:prstGeom>
          <a:ln w="22225">
            <a:solidFill>
              <a:srgbClr val="C4CC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14201</TotalTime>
  <Words>365</Words>
  <Application>Microsoft Office PowerPoint</Application>
  <PresentationFormat>On-screen Show (4:3)</PresentationFormat>
  <Paragraphs>138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Ulrich Stroetz</dc:creator>
  <cp:lastModifiedBy>Ulrich Stroetz</cp:lastModifiedBy>
  <cp:revision>168</cp:revision>
  <dcterms:created xsi:type="dcterms:W3CDTF">2013-06-24T21:03:17Z</dcterms:created>
  <dcterms:modified xsi:type="dcterms:W3CDTF">2013-07-18T22:46:40Z</dcterms:modified>
</cp:coreProperties>
</file>